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58" r:id="rId4"/>
    <p:sldId id="260" r:id="rId5"/>
    <p:sldId id="270" r:id="rId6"/>
    <p:sldId id="266" r:id="rId7"/>
    <p:sldId id="265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0426"/>
  </p:normalViewPr>
  <p:slideViewPr>
    <p:cSldViewPr snapToGrid="0" snapToObjects="1">
      <p:cViewPr varScale="1">
        <p:scale>
          <a:sx n="90" d="100"/>
          <a:sy n="90" d="100"/>
        </p:scale>
        <p:origin x="23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72701-64BA-D340-BC21-A6E548F15D7E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D6879-9D8C-2843-BBA5-89EC566A0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03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Lending club is a peer to peer loan website. Loans between 1k and 40k. </a:t>
            </a:r>
          </a:p>
          <a:p>
            <a:endParaRPr lang="en-US" dirty="0"/>
          </a:p>
          <a:p>
            <a:r>
              <a:rPr lang="en-US" dirty="0"/>
              <a:t>Since loan id and customer id was anonymous, each record was considered independent</a:t>
            </a:r>
          </a:p>
          <a:p>
            <a:endParaRPr lang="en-US" dirty="0"/>
          </a:p>
          <a:p>
            <a:r>
              <a:rPr lang="en-US" dirty="0"/>
              <a:t>Reduced the number of outcomes down to “fully paid” or ”charged off”</a:t>
            </a:r>
          </a:p>
          <a:p>
            <a:endParaRPr lang="en-US" dirty="0"/>
          </a:p>
          <a:p>
            <a:r>
              <a:rPr lang="en-US" dirty="0"/>
              <a:t>Started with around 300k usable observations. Due to processing time, took a random sample of 10k data points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chargeoff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declaration by a creditor (usually a credit card account) that an amount of debt is unlikely to be collected.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starting with more than 100 features, reduced down to 64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D6879-9D8C-2843-BBA5-89EC566A0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31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cash lying around – You want a high return on investment  - Using the power of predictive analytics -  algorithm can help minimize your risk</a:t>
            </a:r>
          </a:p>
          <a:p>
            <a:endParaRPr lang="en-US" dirty="0"/>
          </a:p>
          <a:p>
            <a:r>
              <a:rPr lang="en-US" dirty="0"/>
              <a:t>Focusing on the precision of loans that are “paid off” based on a variety of different features</a:t>
            </a:r>
          </a:p>
          <a:p>
            <a:endParaRPr lang="en-US" dirty="0"/>
          </a:p>
          <a:p>
            <a:r>
              <a:rPr lang="en-US" dirty="0"/>
              <a:t>Identify loans that will net the highest return while accurately identifying which loans aren’t as “high risk” as initially thought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D6879-9D8C-2843-BBA5-89EC566A07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of algorithms utilized for analysis. As you can see, the Dummy classifier was already quite high as is. Paid off loans is a majority class – so this helps with precision on fully paid.</a:t>
            </a:r>
          </a:p>
          <a:p>
            <a:br>
              <a:rPr lang="en-US" dirty="0"/>
            </a:br>
            <a:r>
              <a:rPr lang="en-US" dirty="0"/>
              <a:t>SVC using radial basis function or  </a:t>
            </a:r>
            <a:r>
              <a:rPr lang="en-US" dirty="0" err="1"/>
              <a:t>rbf</a:t>
            </a:r>
            <a:r>
              <a:rPr lang="en-US" dirty="0"/>
              <a:t> kernel with precision of .92 on the original non-oversampled test set and 0.91 with cross validation, making it the highest performing algorithm. Overall it generalizes very well on the dataset.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D6879-9D8C-2843-BBA5-89EC566A07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7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D6879-9D8C-2843-BBA5-89EC566A07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4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D6879-9D8C-2843-BBA5-89EC566A07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13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Dti</a:t>
            </a:r>
            <a:r>
              <a:rPr lang="en-US" dirty="0"/>
              <a:t> is a ratio of total debt payments minus mortgage and loan / monthly income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D6879-9D8C-2843-BBA5-89EC566A07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01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Interesting to me how unpredicted the grade assigned by LC was</a:t>
            </a:r>
          </a:p>
          <a:p>
            <a:endParaRPr lang="en-US" dirty="0"/>
          </a:p>
          <a:p>
            <a:r>
              <a:rPr lang="en-US" dirty="0"/>
              <a:t>F’s and G’s performed quite poorly with small sample size, but mid tier loans seem to be good sweep spot for higher interest return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D6879-9D8C-2843-BBA5-89EC566A07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57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 deeper into classifying perhaps by grade - Leads to better returns on high risk loans</a:t>
            </a:r>
          </a:p>
          <a:p>
            <a:endParaRPr lang="en-US" dirty="0"/>
          </a:p>
          <a:p>
            <a:r>
              <a:rPr lang="en-US" dirty="0"/>
              <a:t>Further reduce dimensionality – 63 features is very difficult for a client to input </a:t>
            </a:r>
            <a:r>
              <a:rPr lang="en-US" dirty="0" err="1"/>
              <a:t>ie</a:t>
            </a:r>
            <a:r>
              <a:rPr lang="en-US" dirty="0"/>
              <a:t> a flask app. Would be great to generalize on simpler conditions</a:t>
            </a:r>
          </a:p>
          <a:p>
            <a:endParaRPr lang="en-US" dirty="0"/>
          </a:p>
          <a:p>
            <a:r>
              <a:rPr lang="en-US" dirty="0"/>
              <a:t>Deploy in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D6879-9D8C-2843-BBA5-89EC566A07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7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of developing an algorithm for this dataset. Imagine spare cash lying around.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D6879-9D8C-2843-BBA5-89EC566A07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58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F353-A285-D340-A29A-0756D423D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F4F21-3564-6948-8CA8-4F6E05C00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4756F-DA04-C242-BE37-9ECF23D08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02F5-CDC8-8443-B955-0B585536B1FE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B403A-1CCB-734A-A0C7-5E3A26F68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F5760-6944-994B-8BF9-1CD84B9A9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D279-1D56-8B4C-A9C4-76039383D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13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688A8-8E3C-B944-B10A-7AA908E3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00393-CE44-8544-B055-4DC68BCD8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1A199-B607-FA41-A5E9-5CDC2EA7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02F5-CDC8-8443-B955-0B585536B1FE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A24DC-4DAD-9549-9D3C-3D752A167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8DA81-7ECA-B043-A575-334B1F308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D279-1D56-8B4C-A9C4-76039383D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88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F0852C-1A75-984C-9515-AF31BEA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B523B-4D0A-FC4F-A0A6-2F471E064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B5DB7-F861-AC4F-83DC-9EFA71BF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02F5-CDC8-8443-B955-0B585536B1FE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13ABA-C456-F141-A104-36C1EA90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EF96-C113-C043-BE12-784C9A01C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D279-1D56-8B4C-A9C4-76039383D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7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1E8A-C199-E343-A8A1-8B64E8097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52B7C-CC8C-4846-B7BE-95367C832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7EFB8-4009-0243-83A0-FF0396710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02F5-CDC8-8443-B955-0B585536B1FE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F962E-F2CB-9744-803A-F88B1D2B8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7271E-E6DD-214A-A8D6-DEFE0AD21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D279-1D56-8B4C-A9C4-76039383D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74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EF12-A389-674C-A99A-A91F5EB6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45BB8-31D7-9144-88F2-102D44D28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1ED36-1B73-BF44-9EC5-61768B3C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02F5-CDC8-8443-B955-0B585536B1FE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5708C-CAED-B642-9286-1B51B974A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FF308-B2B7-494E-8623-F0E485824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D279-1D56-8B4C-A9C4-76039383D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38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38A03-76E4-F045-B06C-A45FB934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6997A-5806-2442-8360-A7C6AFC71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51029-F8FB-EB45-9372-C018F9CCA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D767C-957E-8E4E-9785-BC437C19A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02F5-CDC8-8443-B955-0B585536B1FE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64946-6387-A642-B047-0D99F941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F9E64-077F-664F-8B0F-FFAD6F7E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D279-1D56-8B4C-A9C4-76039383D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08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6DBB-FEE7-BF46-9F6E-4AD8B1F63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E7BB3-AF68-E143-A331-61FE68745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0762A-0A44-E844-8B3E-BB57EDC77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66FFA-9550-624F-950B-64AD350F5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2C6BD9-9982-9F4C-A9A4-B5B9D4289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4F1099-8573-E043-9A94-72BB70DD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02F5-CDC8-8443-B955-0B585536B1FE}" type="datetimeFigureOut">
              <a:rPr lang="en-US" smtClean="0"/>
              <a:t>8/8/18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B5059F-78E7-1944-AC80-AA415E168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ED04F-99C5-BC42-B3FD-4B94A86CB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D279-1D56-8B4C-A9C4-76039383D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4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F686-E5E8-BD4E-BF8F-90D8AFFA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2FB33-8307-304C-B29E-2CD459FDF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02F5-CDC8-8443-B955-0B585536B1FE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28D82-08E7-7D4C-BBCB-780C665A1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0E5EB-53E9-814D-8347-5F29BB4E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D279-1D56-8B4C-A9C4-76039383D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19DEB-FE47-BA4C-AD59-6DB6A386A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02F5-CDC8-8443-B955-0B585536B1FE}" type="datetimeFigureOut">
              <a:rPr lang="en-US" smtClean="0"/>
              <a:t>8/8/18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D75083-70B2-E34A-A9AF-025769493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D55F3-3480-D941-8C2D-D1ED8D55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D279-1D56-8B4C-A9C4-76039383D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7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A377-593F-FF4D-9ED3-E190194C1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F619F-834F-9E4B-9B24-D2273AA75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5CCA7-179F-0846-A184-4E9C08CF6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95C9C-0113-B04D-995D-0C7630443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02F5-CDC8-8443-B955-0B585536B1FE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C4DB8-AB62-7B42-9997-1664AD9A6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BB4A9-74A6-7B4E-81C0-D94128B5F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D279-1D56-8B4C-A9C4-76039383D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6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D97A-5717-734B-BE44-A0C6B0A98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8DAB3E-01AD-9A42-B6F0-914494DF61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A4B90-3D1C-AA47-883F-231006413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97E73-423D-C04A-B909-712B9A27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02F5-CDC8-8443-B955-0B585536B1FE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A9891-6932-074F-8BD0-E8C5BBD72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FBAF9-6EDC-8744-B484-A124D399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D279-1D56-8B4C-A9C4-76039383D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77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F5A871-A217-E84B-B056-8D59FD0E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B3400-F734-BC40-B7FB-F3B193F94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6CDFE-710C-7043-94F0-C1DA895CAD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F02F5-CDC8-8443-B955-0B585536B1FE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087EC-6CAC-784A-9FD8-862AB68A8A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B60FF-0FDB-F44E-B968-F58F5C719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5D279-1D56-8B4C-A9C4-76039383D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0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400DB3-7A1A-A54E-98BD-8FA1788FC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45A2DB-83F5-9B4F-8882-44BE13F98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Predicting Peer to Peer Loan Outcomes With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5090EF-A669-7248-9096-682CE8A2D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13272"/>
            <a:ext cx="9144000" cy="1655762"/>
          </a:xfrm>
        </p:spPr>
        <p:txBody>
          <a:bodyPr>
            <a:normAutofit fontScale="92500" lnSpcReduction="10000"/>
          </a:bodyPr>
          <a:lstStyle/>
          <a:p>
            <a:endParaRPr lang="en-US" sz="3600" b="1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r>
              <a:rPr lang="en-US" sz="3900" b="1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Harmeet Hora</a:t>
            </a:r>
          </a:p>
          <a:p>
            <a:r>
              <a:rPr lang="en-US" sz="3900" b="1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Metis Summer Cohort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1DF76-102C-3740-8177-368E8DE0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775" y="2681434"/>
            <a:ext cx="3346450" cy="208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05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261212-5FBC-9C47-A652-FA9FA1C4F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914" b="67917"/>
          <a:stretch/>
        </p:blipFill>
        <p:spPr>
          <a:xfrm>
            <a:off x="0" y="291"/>
            <a:ext cx="12192000" cy="6857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4E691C-323F-FE4C-9737-042FF5968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36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Marion" panose="02020502060400020003" pitchFamily="18" charset="77"/>
                <a:cs typeface="Diwan Kufi" pitchFamily="2" charset="-78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84757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261212-5FBC-9C47-A652-FA9FA1C4F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914" b="67917"/>
          <a:stretch/>
        </p:blipFill>
        <p:spPr>
          <a:xfrm>
            <a:off x="0" y="0"/>
            <a:ext cx="12192000" cy="6857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4E691C-323F-FE4C-9737-042FF596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75816-322A-0E43-9942-0F1E7DD54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LendingClub.com</a:t>
            </a:r>
            <a:r>
              <a:rPr lang="en-US" dirty="0">
                <a:solidFill>
                  <a:schemeClr val="bg1"/>
                </a:solidFill>
              </a:rPr>
              <a:t> loan data for all loans accepted in 2015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Assumed independent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Binary outcome (“Full Paid” or “Charged Off”)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300k observations =&gt; 10k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5A3D5-F2F1-AD49-BA43-988969081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205" y="2821364"/>
            <a:ext cx="3585925" cy="22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9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261212-5FBC-9C47-A652-FA9FA1C4F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914" b="67917"/>
          <a:stretch/>
        </p:blipFill>
        <p:spPr>
          <a:xfrm>
            <a:off x="0" y="291"/>
            <a:ext cx="12192000" cy="6857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4E691C-323F-FE4C-9737-042FF596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75816-322A-0E43-9942-0F1E7DD54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Minimize Risk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Focus on precision of “Paid Off”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Profit!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5F7C1-2312-9348-86E6-DC9FF3727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247" y="1825625"/>
            <a:ext cx="5106553" cy="366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8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261212-5FBC-9C47-A652-FA9FA1C4F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914" b="67917"/>
          <a:stretch/>
        </p:blipFill>
        <p:spPr>
          <a:xfrm>
            <a:off x="0" y="291"/>
            <a:ext cx="12192000" cy="6857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4E691C-323F-FE4C-9737-042FF596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601CA7E-71ED-4249-A6FD-7D836E58C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197722"/>
              </p:ext>
            </p:extLst>
          </p:nvPr>
        </p:nvGraphicFramePr>
        <p:xfrm>
          <a:off x="2063750" y="1487488"/>
          <a:ext cx="8064500" cy="5194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250">
                  <a:extLst>
                    <a:ext uri="{9D8B030D-6E8A-4147-A177-3AD203B41FA5}">
                      <a16:colId xmlns:a16="http://schemas.microsoft.com/office/drawing/2014/main" val="1834818784"/>
                    </a:ext>
                  </a:extLst>
                </a:gridCol>
                <a:gridCol w="4032250">
                  <a:extLst>
                    <a:ext uri="{9D8B030D-6E8A-4147-A177-3AD203B41FA5}">
                      <a16:colId xmlns:a16="http://schemas.microsoft.com/office/drawing/2014/main" val="715251469"/>
                    </a:ext>
                  </a:extLst>
                </a:gridCol>
              </a:tblGrid>
              <a:tr h="9924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u="none" strike="noStrike" dirty="0">
                          <a:effectLst/>
                        </a:rPr>
                        <a:t>Algorithm</a:t>
                      </a:r>
                      <a:endParaRPr lang="en-US" sz="3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0" marR="4260" marT="426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u="none" strike="noStrike" dirty="0">
                          <a:effectLst/>
                        </a:rPr>
                        <a:t>Precision on Test Set</a:t>
                      </a:r>
                      <a:endParaRPr lang="en-US" sz="3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0" marR="4260" marT="4260" marB="0" anchor="ctr"/>
                </a:tc>
                <a:extLst>
                  <a:ext uri="{0D108BD9-81ED-4DB2-BD59-A6C34878D82A}">
                    <a16:rowId xmlns:a16="http://schemas.microsoft.com/office/drawing/2014/main" val="1601573483"/>
                  </a:ext>
                </a:extLst>
              </a:tr>
              <a:tr h="2422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SVC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0" marR="4260" marT="426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0.92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0" marR="4260" marT="4260" marB="0" anchor="ctr"/>
                </a:tc>
                <a:extLst>
                  <a:ext uri="{0D108BD9-81ED-4DB2-BD59-A6C34878D82A}">
                    <a16:rowId xmlns:a16="http://schemas.microsoft.com/office/drawing/2014/main" val="3877810883"/>
                  </a:ext>
                </a:extLst>
              </a:tr>
              <a:tr h="4644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XGB Classifier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0" marR="4260" marT="426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0.89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0" marR="4260" marT="4260" marB="0" anchor="ctr"/>
                </a:tc>
                <a:extLst>
                  <a:ext uri="{0D108BD9-81ED-4DB2-BD59-A6C34878D82A}">
                    <a16:rowId xmlns:a16="http://schemas.microsoft.com/office/drawing/2014/main" val="2918171277"/>
                  </a:ext>
                </a:extLst>
              </a:tr>
              <a:tr h="7698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k-Nearest  Neighbors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0" marR="4260" marT="426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0.87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0" marR="4260" marT="4260" marB="0" anchor="ctr"/>
                </a:tc>
                <a:extLst>
                  <a:ext uri="{0D108BD9-81ED-4DB2-BD59-A6C34878D82A}">
                    <a16:rowId xmlns:a16="http://schemas.microsoft.com/office/drawing/2014/main" val="2150532789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Decision Tree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0" marR="4260" marT="426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0.87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0" marR="4260" marT="4260" marB="0" anchor="ctr"/>
                </a:tc>
                <a:extLst>
                  <a:ext uri="{0D108BD9-81ED-4DB2-BD59-A6C34878D82A}">
                    <a16:rowId xmlns:a16="http://schemas.microsoft.com/office/drawing/2014/main" val="1407356041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Linear SVC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0" marR="4260" marT="426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0.86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0" marR="4260" marT="4260" marB="0" anchor="ctr"/>
                </a:tc>
                <a:extLst>
                  <a:ext uri="{0D108BD9-81ED-4DB2-BD59-A6C34878D82A}">
                    <a16:rowId xmlns:a16="http://schemas.microsoft.com/office/drawing/2014/main" val="3797012419"/>
                  </a:ext>
                </a:extLst>
              </a:tr>
              <a:tr h="4644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Random Forests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0" marR="4260" marT="426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0.79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0" marR="4260" marT="4260" marB="0" anchor="ctr"/>
                </a:tc>
                <a:extLst>
                  <a:ext uri="{0D108BD9-81ED-4DB2-BD59-A6C34878D82A}">
                    <a16:rowId xmlns:a16="http://schemas.microsoft.com/office/drawing/2014/main" val="2063108460"/>
                  </a:ext>
                </a:extLst>
              </a:tr>
              <a:tr h="4644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Dummy Classifier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0" marR="4260" marT="426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0.77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0" marR="4260" marT="4260" marB="0" anchor="ctr"/>
                </a:tc>
                <a:extLst>
                  <a:ext uri="{0D108BD9-81ED-4DB2-BD59-A6C34878D82A}">
                    <a16:rowId xmlns:a16="http://schemas.microsoft.com/office/drawing/2014/main" val="2621156523"/>
                  </a:ext>
                </a:extLst>
              </a:tr>
              <a:tr h="4644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Logistic Regression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0" marR="4260" marT="426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0.69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0" marR="4260" marT="4260" marB="0" anchor="ctr"/>
                </a:tc>
                <a:extLst>
                  <a:ext uri="{0D108BD9-81ED-4DB2-BD59-A6C34878D82A}">
                    <a16:rowId xmlns:a16="http://schemas.microsoft.com/office/drawing/2014/main" val="1050855786"/>
                  </a:ext>
                </a:extLst>
              </a:tr>
              <a:tr h="4644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Gaussian Naïve Bayes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0" marR="4260" marT="426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0.65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60" marR="4260" marT="4260" marB="0" anchor="ctr"/>
                </a:tc>
                <a:extLst>
                  <a:ext uri="{0D108BD9-81ED-4DB2-BD59-A6C34878D82A}">
                    <a16:rowId xmlns:a16="http://schemas.microsoft.com/office/drawing/2014/main" val="12566525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EFBEEFD-2EA8-9E4D-8965-E9FDBDE932B8}"/>
              </a:ext>
            </a:extLst>
          </p:cNvPr>
          <p:cNvSpPr/>
          <p:nvPr/>
        </p:nvSpPr>
        <p:spPr>
          <a:xfrm>
            <a:off x="2063751" y="2471738"/>
            <a:ext cx="8064500" cy="3413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AE4EA3-1C2F-AE4A-BBCE-FD9A9D683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1762" y="1548396"/>
            <a:ext cx="1674813" cy="126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4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261212-5FBC-9C47-A652-FA9FA1C4F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914" b="67917"/>
          <a:stretch/>
        </p:blipFill>
        <p:spPr>
          <a:xfrm>
            <a:off x="0" y="291"/>
            <a:ext cx="12192000" cy="6857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C669BD-F242-8F49-A817-310F5461B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50" y="168873"/>
            <a:ext cx="7607300" cy="652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3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261212-5FBC-9C47-A652-FA9FA1C4F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914" b="67917"/>
          <a:stretch/>
        </p:blipFill>
        <p:spPr>
          <a:xfrm>
            <a:off x="0" y="291"/>
            <a:ext cx="12192000" cy="6857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4E691C-323F-FE4C-9737-042FF596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75816-322A-0E43-9942-0F1E7DD54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Engineering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Non-predictive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&gt;100 to 63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Optimizing run times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7D3D1-22E5-8D41-9E98-939066BA9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487" y="2055522"/>
            <a:ext cx="3741738" cy="21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0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261212-5FBC-9C47-A652-FA9FA1C4F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914" b="67917"/>
          <a:stretch/>
        </p:blipFill>
        <p:spPr>
          <a:xfrm>
            <a:off x="0" y="291"/>
            <a:ext cx="12192000" cy="685770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038FB2D-5E49-A648-A40C-CEC110B31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43" y="63936"/>
            <a:ext cx="5768957" cy="683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82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261212-5FBC-9C47-A652-FA9FA1C4F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914" b="67917"/>
          <a:stretch/>
        </p:blipFill>
        <p:spPr>
          <a:xfrm>
            <a:off x="0" y="291"/>
            <a:ext cx="12192000" cy="6857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ECAC4B-E0C0-F44B-B0D3-F3B65EE92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38" y="291"/>
            <a:ext cx="7276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52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261212-5FBC-9C47-A652-FA9FA1C4F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914" b="67917"/>
          <a:stretch/>
        </p:blipFill>
        <p:spPr>
          <a:xfrm>
            <a:off x="0" y="291"/>
            <a:ext cx="12192000" cy="6857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4E691C-323F-FE4C-9737-042FF596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75816-322A-0E43-9942-0F1E7DD54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Non-binary classifier (by grade,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Further reduced dimensionality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Deploy in production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328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3045</TotalTime>
  <Words>417</Words>
  <Application>Microsoft Macintosh PowerPoint</Application>
  <PresentationFormat>Widescreen</PresentationFormat>
  <Paragraphs>172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Big Caslon Medium</vt:lpstr>
      <vt:lpstr>Calibri</vt:lpstr>
      <vt:lpstr>Calibri Light</vt:lpstr>
      <vt:lpstr>Diwan Kufi</vt:lpstr>
      <vt:lpstr>Marion</vt:lpstr>
      <vt:lpstr>Office Theme</vt:lpstr>
      <vt:lpstr>Predicting Peer to Peer Loan Outcomes With</vt:lpstr>
      <vt:lpstr>The Data</vt:lpstr>
      <vt:lpstr>Use Case</vt:lpstr>
      <vt:lpstr>Results</vt:lpstr>
      <vt:lpstr>PowerPoint Presentation</vt:lpstr>
      <vt:lpstr>Challenges</vt:lpstr>
      <vt:lpstr>PowerPoint Presentation</vt:lpstr>
      <vt:lpstr>PowerPoint Presentation</vt:lpstr>
      <vt:lpstr>Next Steps</vt:lpstr>
      <vt:lpstr>Thank you.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Peer to Peer Loan Outcomes</dc:title>
  <dc:creator>Microsoft Office User</dc:creator>
  <cp:lastModifiedBy>Microsoft Office User</cp:lastModifiedBy>
  <cp:revision>63</cp:revision>
  <cp:lastPrinted>2018-08-08T17:11:50Z</cp:lastPrinted>
  <dcterms:created xsi:type="dcterms:W3CDTF">2018-08-05T23:24:06Z</dcterms:created>
  <dcterms:modified xsi:type="dcterms:W3CDTF">2018-08-08T17:30:09Z</dcterms:modified>
</cp:coreProperties>
</file>